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099" r:id="rId1"/>
  </p:sldMasterIdLst>
  <p:notesMasterIdLst>
    <p:notesMasterId r:id="rId22"/>
  </p:notesMasterIdLst>
  <p:sldIdLst>
    <p:sldId id="256" r:id="rId2"/>
    <p:sldId id="258" r:id="rId3"/>
    <p:sldId id="279" r:id="rId4"/>
    <p:sldId id="259" r:id="rId5"/>
    <p:sldId id="285" r:id="rId6"/>
    <p:sldId id="275" r:id="rId7"/>
    <p:sldId id="276" r:id="rId8"/>
    <p:sldId id="277" r:id="rId9"/>
    <p:sldId id="280" r:id="rId10"/>
    <p:sldId id="284" r:id="rId11"/>
    <p:sldId id="281" r:id="rId12"/>
    <p:sldId id="269" r:id="rId13"/>
    <p:sldId id="270" r:id="rId14"/>
    <p:sldId id="272" r:id="rId15"/>
    <p:sldId id="274" r:id="rId16"/>
    <p:sldId id="265" r:id="rId17"/>
    <p:sldId id="266" r:id="rId18"/>
    <p:sldId id="273" r:id="rId19"/>
    <p:sldId id="268" r:id="rId20"/>
    <p:sldId id="267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1" autoAdjust="0"/>
    <p:restoredTop sz="98579" autoAdjust="0"/>
  </p:normalViewPr>
  <p:slideViewPr>
    <p:cSldViewPr>
      <p:cViewPr>
        <p:scale>
          <a:sx n="116" d="100"/>
          <a:sy n="116" d="100"/>
        </p:scale>
        <p:origin x="-5048" y="-2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6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7DE4467-7C04-48A3-937B-DC72D7C48B8A}" type="datetimeFigureOut">
              <a:rPr lang="en-US"/>
              <a:pPr>
                <a:defRPr/>
              </a:pPr>
              <a:t>07/11/13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FE5F62B-42BA-44ED-9331-73D8E5A57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58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C7835C-917D-4554-B920-BDBBD744B2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6425" y="1295400"/>
            <a:ext cx="7851775" cy="14478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124200"/>
            <a:ext cx="7848600" cy="2743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/>
          </a:p>
        </p:txBody>
      </p:sp>
      <p:sp>
        <p:nvSpPr>
          <p:cNvPr id="205831" name="Freeform 7"/>
          <p:cNvSpPr>
            <a:spLocks noChangeArrowheads="1"/>
          </p:cNvSpPr>
          <p:nvPr/>
        </p:nvSpPr>
        <p:spPr bwMode="auto">
          <a:xfrm>
            <a:off x="457200" y="11430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1345819" y="2862072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09800" cy="1069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9ED49-50A4-4D94-9CEF-49E47CAAC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03113-D14C-494A-B58B-971FC898E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  <a:lvl5pPr marL="1544638" indent="-20320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05800" y="6172200"/>
            <a:ext cx="457200" cy="304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C74BDB7-A8BC-4641-95EA-A666FA0538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23682-511D-4239-9992-D4E43FE120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445AC-2FA0-41D9-9562-502BC28EBC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4806-18B8-4FAC-96B1-76CD3C3BE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1288E-8551-4D86-B0D6-973F6BE806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A24AE-DBFC-4AB8-867C-862A3C299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63546-54ED-4234-91E1-6E72E79C0D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77972-95EA-4D0C-9F1D-EB55E94466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3820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382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7" name="Freeform 7"/>
          <p:cNvSpPr>
            <a:spLocks noChangeArrowheads="1"/>
          </p:cNvSpPr>
          <p:nvPr/>
        </p:nvSpPr>
        <p:spPr bwMode="auto">
          <a:xfrm flipV="1">
            <a:off x="304800" y="1524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05800" y="6172200"/>
            <a:ext cx="457200" cy="304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1862B05-FF60-4E8A-B90B-87AA829FB5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601203" cy="7751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284163" indent="-2841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▪"/>
        <a:defRPr sz="2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76263" indent="-2317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858838" indent="-173038" algn="l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SzPct val="100000"/>
        <a:buFont typeface="Arial" pitchFamily="34" charset="0"/>
        <a:buChar char="▪"/>
        <a:defRPr sz="1600">
          <a:solidFill>
            <a:schemeClr val="tx1"/>
          </a:solidFill>
          <a:latin typeface="+mn-lt"/>
        </a:defRPr>
      </a:lvl3pPr>
      <a:lvl4pPr marL="1198563" indent="-17462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5000"/>
        <a:buFont typeface="Courier New" pitchFamily="49" charset="0"/>
        <a:buChar char="o"/>
        <a:defRPr sz="1400">
          <a:solidFill>
            <a:schemeClr val="tx1"/>
          </a:solidFill>
          <a:latin typeface="+mn-lt"/>
        </a:defRPr>
      </a:lvl4pPr>
      <a:lvl5pPr marL="1490663" indent="-149225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0000"/>
            <a:lumOff val="40000"/>
          </a:schemeClr>
        </a:buClr>
        <a:buSzPct val="100000"/>
        <a:buFont typeface="Arial" pitchFamily="34" charset="0"/>
        <a:buChar char="◊"/>
        <a:defRPr sz="12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676400"/>
            <a:ext cx="9372600" cy="838200"/>
          </a:xfrm>
        </p:spPr>
        <p:txBody>
          <a:bodyPr/>
          <a:lstStyle/>
          <a:p>
            <a:pPr>
              <a:defRPr/>
            </a:pPr>
            <a:r>
              <a:rPr lang="en-US" sz="4200" dirty="0" smtClean="0">
                <a:effectLst/>
              </a:rPr>
              <a:t>Randomized Kaczmarz</a:t>
            </a:r>
            <a:endParaRPr lang="en-US" sz="42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48600" cy="3200400"/>
          </a:xfrm>
        </p:spPr>
        <p:txBody>
          <a:bodyPr/>
          <a:lstStyle/>
          <a:p>
            <a:pPr algn="ctr" eaLnBrk="1" hangingPunct="1">
              <a:defRPr/>
            </a:pPr>
            <a:endParaRPr lang="en-US" sz="1000" dirty="0" smtClean="0">
              <a:solidFill>
                <a:srgbClr val="92D050"/>
              </a:solidFill>
            </a:endParaRPr>
          </a:p>
          <a:p>
            <a:pPr algn="ctr" eaLnBrk="1" hangingPunct="1">
              <a:defRPr/>
            </a:pPr>
            <a:endParaRPr lang="en-US" sz="1000" dirty="0" smtClean="0">
              <a:solidFill>
                <a:srgbClr val="92D050"/>
              </a:solidFill>
            </a:endParaRPr>
          </a:p>
          <a:p>
            <a:pPr algn="ctr"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/>
              </a:rPr>
              <a:t>Nick </a:t>
            </a:r>
            <a:r>
              <a:rPr lang="en-US" dirty="0" err="1" smtClean="0">
                <a:solidFill>
                  <a:srgbClr val="002060"/>
                </a:solidFill>
                <a:effectLst/>
              </a:rPr>
              <a:t>Freris</a:t>
            </a:r>
            <a:endParaRPr lang="en-US" dirty="0">
              <a:solidFill>
                <a:srgbClr val="002060"/>
              </a:solidFill>
              <a:effectLst/>
            </a:endParaRPr>
          </a:p>
          <a:p>
            <a:pPr algn="ctr" eaLnBrk="1" hangingPunct="1">
              <a:defRPr/>
            </a:pPr>
            <a:r>
              <a:rPr lang="en-US" sz="2400" dirty="0" smtClean="0">
                <a:effectLst/>
              </a:rPr>
              <a:t>EPFL</a:t>
            </a:r>
          </a:p>
          <a:p>
            <a:pPr algn="ctr" eaLnBrk="1" hangingPunct="1">
              <a:defRPr/>
            </a:pPr>
            <a:endParaRPr lang="en-US" sz="2400" dirty="0" smtClean="0">
              <a:effectLst/>
            </a:endParaRPr>
          </a:p>
          <a:p>
            <a:pPr algn="ctr" eaLnBrk="1" hangingPunct="1">
              <a:defRPr/>
            </a:pPr>
            <a:r>
              <a:rPr lang="en-US" sz="1600" b="0" dirty="0" smtClean="0"/>
              <a:t>(Joint work with A. </a:t>
            </a:r>
            <a:r>
              <a:rPr lang="en-US" sz="1600" b="0" dirty="0" err="1" smtClean="0"/>
              <a:t>Zouzias</a:t>
            </a:r>
            <a:r>
              <a:rPr lang="en-US" sz="1600" b="0" dirty="0" smtClean="0"/>
              <a:t>)</a:t>
            </a:r>
          </a:p>
          <a:p>
            <a:pPr algn="ctr" eaLnBrk="1" hangingPunct="1">
              <a:defRPr/>
            </a:pPr>
            <a:endParaRPr lang="en-US" sz="2000" dirty="0" smtClean="0"/>
          </a:p>
          <a:p>
            <a:pPr algn="ctr" eaLnBrk="1" hangingPunct="1">
              <a:defRPr/>
            </a:pPr>
            <a:endParaRPr lang="en-US" sz="1400" b="0" dirty="0" smtClean="0">
              <a:effectLst/>
            </a:endParaRPr>
          </a:p>
          <a:p>
            <a:pPr algn="ctr" eaLnBrk="1" hangingPunct="1"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77272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in C</a:t>
            </a:r>
          </a:p>
          <a:p>
            <a:pPr lvl="1"/>
            <a:r>
              <a:rPr lang="en-US" dirty="0" smtClean="0"/>
              <a:t>REK-C</a:t>
            </a:r>
          </a:p>
          <a:p>
            <a:pPr lvl="1"/>
            <a:r>
              <a:rPr lang="en-US" dirty="0" smtClean="0"/>
              <a:t>REK-BLAS (level-1 BLAS routines + </a:t>
            </a:r>
            <a:r>
              <a:rPr lang="en-US" dirty="0" err="1" smtClean="0"/>
              <a:t>Blendenpik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Comparison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backslash \</a:t>
            </a:r>
          </a:p>
          <a:p>
            <a:pPr lvl="1"/>
            <a:r>
              <a:rPr lang="en-US" dirty="0" smtClean="0"/>
              <a:t>LAPACK </a:t>
            </a:r>
          </a:p>
          <a:p>
            <a:pPr lvl="2"/>
            <a:r>
              <a:rPr lang="en-US" dirty="0" smtClean="0"/>
              <a:t>DGELSY (QR factorization)</a:t>
            </a:r>
          </a:p>
          <a:p>
            <a:pPr lvl="2"/>
            <a:r>
              <a:rPr lang="en-US" dirty="0" smtClean="0"/>
              <a:t>DGELSD</a:t>
            </a:r>
            <a:r>
              <a:rPr lang="en-US" dirty="0"/>
              <a:t> </a:t>
            </a:r>
            <a:r>
              <a:rPr lang="en-US" dirty="0" smtClean="0"/>
              <a:t>(SVD)</a:t>
            </a:r>
          </a:p>
          <a:p>
            <a:pPr lvl="2"/>
            <a:r>
              <a:rPr lang="en-US" dirty="0" smtClean="0"/>
              <a:t>LSNR</a:t>
            </a:r>
          </a:p>
          <a:p>
            <a:pPr lvl="1"/>
            <a:r>
              <a:rPr lang="en-US" dirty="0" err="1" smtClean="0"/>
              <a:t>Blendenpik</a:t>
            </a:r>
            <a:endParaRPr lang="en-US" dirty="0" smtClean="0"/>
          </a:p>
          <a:p>
            <a:pPr marL="344488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172200"/>
            <a:ext cx="685800" cy="304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 9</a:t>
            </a:r>
            <a:r>
              <a:rPr lang="en-US" dirty="0" smtClean="0">
                <a:effectLst/>
              </a:rPr>
              <a:t> / 17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051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636587"/>
          </a:xfrm>
        </p:spPr>
        <p:txBody>
          <a:bodyPr/>
          <a:lstStyle/>
          <a:p>
            <a:r>
              <a:rPr lang="en-US" dirty="0" smtClean="0"/>
              <a:t>Experiments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6172200"/>
            <a:ext cx="3352800" cy="646331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Excellent performance for sparse systems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11" y="838200"/>
            <a:ext cx="3359881" cy="52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762000"/>
            <a:ext cx="3620571" cy="5184000"/>
          </a:xfrm>
          <a:prstGeom prst="rect">
            <a:avLst/>
          </a:prstGeom>
        </p:spPr>
      </p:pic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01000" y="6172200"/>
            <a:ext cx="762000" cy="304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10 / 17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746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effectLst/>
              </a:rPr>
              <a:t>A sensor network problem</a:t>
            </a:r>
            <a:endParaRPr lang="en-US" sz="3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140325"/>
          </a:xfrm>
        </p:spPr>
        <p:txBody>
          <a:bodyPr/>
          <a:lstStyle/>
          <a:p>
            <a:r>
              <a:rPr lang="en-US" sz="2000" dirty="0" smtClean="0"/>
              <a:t>Relative measurements</a:t>
            </a:r>
          </a:p>
          <a:p>
            <a:pPr lvl="1"/>
            <a:r>
              <a:rPr lang="en-US" sz="1600" dirty="0" smtClean="0"/>
              <a:t>For two neighbors:</a:t>
            </a:r>
          </a:p>
          <a:p>
            <a:pPr lvl="1"/>
            <a:r>
              <a:rPr lang="en-US" sz="1600" dirty="0" smtClean="0"/>
              <a:t>Network problem: 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Jacobi algorithm for LSE</a:t>
            </a:r>
          </a:p>
          <a:p>
            <a:pPr lvl="1"/>
            <a:r>
              <a:rPr lang="en-US" sz="1600" dirty="0" smtClean="0"/>
              <a:t>Local averaging (distributed)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2"/>
            <a:r>
              <a:rPr lang="en-US" sz="1400" b="1" dirty="0" smtClean="0"/>
              <a:t>Synchronous</a:t>
            </a:r>
            <a:r>
              <a:rPr lang="en-US" sz="1400" dirty="0" smtClean="0"/>
              <a:t>:   Exponential convergence (GK’06)</a:t>
            </a:r>
          </a:p>
          <a:p>
            <a:pPr lvl="2"/>
            <a:r>
              <a:rPr lang="en-US" sz="1400" b="1" dirty="0" smtClean="0"/>
              <a:t>Asynchronous</a:t>
            </a:r>
            <a:r>
              <a:rPr lang="en-US" sz="1400" dirty="0" smtClean="0"/>
              <a:t>: Exponential convergence (FZ’13)</a:t>
            </a:r>
          </a:p>
          <a:p>
            <a:pPr lvl="1"/>
            <a:endParaRPr lang="en-US" dirty="0"/>
          </a:p>
          <a:p>
            <a:r>
              <a:rPr lang="en-US" sz="2000" dirty="0" smtClean="0"/>
              <a:t>Applications</a:t>
            </a:r>
          </a:p>
          <a:p>
            <a:pPr lvl="1"/>
            <a:r>
              <a:rPr lang="en-US" sz="1600" dirty="0" smtClean="0"/>
              <a:t>Clock synchronization (smoothing time differences)</a:t>
            </a:r>
          </a:p>
          <a:p>
            <a:pPr lvl="1"/>
            <a:r>
              <a:rPr lang="en-US" sz="1600" dirty="0" smtClean="0"/>
              <a:t>Localization (smoothing distance/angular differences)</a:t>
            </a:r>
          </a:p>
          <a:p>
            <a:pPr lvl="1"/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332898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01000" y="6172200"/>
            <a:ext cx="762000" cy="304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11 / 17</a:t>
            </a:r>
            <a:endParaRPr lang="en-US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188619"/>
            <a:ext cx="4114800" cy="468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828800"/>
            <a:ext cx="1607570" cy="35487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00" y="1524000"/>
            <a:ext cx="2520000" cy="2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0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21992"/>
            <a:ext cx="6781800" cy="428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effectLst/>
              </a:rPr>
              <a:t>Smoothing via RK</a:t>
            </a:r>
            <a:endParaRPr lang="en-US" sz="3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Asynchronous implementation</a:t>
            </a:r>
          </a:p>
          <a:p>
            <a:pPr lvl="1"/>
            <a:r>
              <a:rPr lang="en-US" sz="1600" dirty="0" smtClean="0"/>
              <a:t>Exponential clocks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199724" y="3657599"/>
            <a:ext cx="5115475" cy="762001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58672" y="3886200"/>
            <a:ext cx="1633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Distributed averaging</a:t>
            </a:r>
            <a:endParaRPr lang="en-US" sz="11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01000" y="6172200"/>
            <a:ext cx="762000" cy="304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12 / 17</a:t>
            </a:r>
            <a:endParaRPr lang="en-US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931200"/>
            <a:ext cx="1447800" cy="28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91400" y="3048000"/>
            <a:ext cx="16816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Randomized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en-US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sampling</a:t>
            </a:r>
          </a:p>
        </p:txBody>
      </p:sp>
    </p:spTree>
    <p:extLst>
      <p:ext uri="{BB962C8B-B14F-4D97-AF65-F5344CB8AC3E}">
        <p14:creationId xmlns:p14="http://schemas.microsoft.com/office/powerpoint/2010/main" val="56885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effectLst/>
              </a:rPr>
              <a:t>An extension</a:t>
            </a:r>
            <a:endParaRPr lang="en-US" sz="3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382000" cy="17526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“Over-smoothing” (RKO)</a:t>
            </a:r>
            <a:endParaRPr lang="en-US" sz="20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/>
              <a:t> </a:t>
            </a:r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0768"/>
            <a:ext cx="4991100" cy="77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12573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0" y="5029200"/>
            <a:ext cx="4419600" cy="954107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/>
            <a:r>
              <a:rPr lang="en-US" sz="1600" b="1"/>
              <a:t> </a:t>
            </a:r>
            <a:r>
              <a:rPr lang="en-US" sz="1600" b="1" smtClean="0"/>
              <a:t>Faster </a:t>
            </a:r>
            <a:r>
              <a:rPr lang="en-US" sz="1600" b="1" dirty="0"/>
              <a:t>convergence in absolute time</a:t>
            </a:r>
          </a:p>
          <a:p>
            <a:pPr marL="685800" lvl="2" indent="0">
              <a:buNone/>
            </a:pPr>
            <a:r>
              <a:rPr lang="en-US" sz="1600" b="1" dirty="0"/>
              <a:t>		</a:t>
            </a:r>
            <a:r>
              <a:rPr lang="en-US" sz="1600" b="1" dirty="0" smtClean="0"/>
              <a:t>   </a:t>
            </a:r>
            <a:r>
              <a:rPr lang="en-US" sz="2400" b="1" i="1" dirty="0" err="1" smtClean="0">
                <a:latin typeface="Times New Roman"/>
                <a:cs typeface="Times New Roman"/>
              </a:rPr>
              <a:t>vs</a:t>
            </a:r>
            <a:endParaRPr lang="en-US" sz="2400" b="1" i="1" dirty="0">
              <a:latin typeface="Times New Roman"/>
              <a:cs typeface="Times New Roman"/>
            </a:endParaRPr>
          </a:p>
          <a:p>
            <a:pPr lvl="1"/>
            <a:r>
              <a:rPr lang="en-US" sz="1600" b="1" dirty="0"/>
              <a:t> </a:t>
            </a:r>
            <a:r>
              <a:rPr lang="en-US" sz="1600" b="1" dirty="0" smtClean="0"/>
              <a:t>     More </a:t>
            </a:r>
            <a:r>
              <a:rPr lang="en-US" sz="1600" b="1" dirty="0"/>
              <a:t>messages </a:t>
            </a:r>
            <a:r>
              <a:rPr lang="en-US" sz="1600" b="1" dirty="0" smtClean="0"/>
              <a:t>/ </a:t>
            </a:r>
            <a:r>
              <a:rPr lang="en-US" sz="1600" b="1" dirty="0"/>
              <a:t>iteration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01000" y="6172200"/>
            <a:ext cx="762000" cy="304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13 / 17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583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effectLst/>
              </a:rPr>
              <a:t>Convergence analysis</a:t>
            </a:r>
            <a:endParaRPr lang="en-US" sz="3800" dirty="0"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600022"/>
              </p:ext>
            </p:extLst>
          </p:nvPr>
        </p:nvGraphicFramePr>
        <p:xfrm>
          <a:off x="533400" y="990600"/>
          <a:ext cx="80010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Algorithm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Convergence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Jacobi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GK’06 (FZ’12)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Faster</a:t>
                      </a:r>
                      <a:r>
                        <a:rPr lang="en-US" baseline="0" dirty="0" smtClean="0"/>
                        <a:t> than Jacobi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BDE’06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FZ’12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RKLS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FZ’12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RKU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FZ’12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RKO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Faster than 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FZ’12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5181600"/>
            <a:ext cx="202268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5105400"/>
            <a:ext cx="3081130" cy="461962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err="1" smtClean="0"/>
              <a:t>Cheeger’s</a:t>
            </a:r>
            <a:r>
              <a:rPr lang="en-US" sz="2000" dirty="0" smtClean="0"/>
              <a:t> inequality:</a:t>
            </a:r>
            <a:endParaRPr lang="en-US" sz="20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172200"/>
            <a:ext cx="762000" cy="304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14 / 17</a:t>
            </a:r>
            <a:endParaRPr lang="en-US" dirty="0"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63449" y="5529590"/>
            <a:ext cx="24185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/>
              <a:t>d</a:t>
            </a:r>
            <a:r>
              <a:rPr lang="en-US" sz="1100" b="1" dirty="0" smtClean="0"/>
              <a:t>epends on network connectivity</a:t>
            </a:r>
            <a:endParaRPr lang="en-US" sz="11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62100"/>
            <a:ext cx="990600" cy="495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36600"/>
            <a:ext cx="1008000" cy="5040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991800"/>
            <a:ext cx="1008000" cy="504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352800"/>
            <a:ext cx="970190" cy="50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5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5334000"/>
            <a:ext cx="3352800" cy="646331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Faster convergence</a:t>
            </a:r>
          </a:p>
          <a:p>
            <a:pPr algn="ctr"/>
            <a:r>
              <a:rPr lang="en-US" b="1" dirty="0" smtClean="0"/>
              <a:t>Energy savings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1" y="919844"/>
            <a:ext cx="8092258" cy="4312489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172200"/>
            <a:ext cx="6858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15 / 17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76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1875"/>
            <a:ext cx="8610600" cy="5140325"/>
          </a:xfrm>
        </p:spPr>
        <p:txBody>
          <a:bodyPr/>
          <a:lstStyle/>
          <a:p>
            <a:r>
              <a:rPr lang="en-US" sz="2400" dirty="0"/>
              <a:t>Randomized </a:t>
            </a:r>
            <a:r>
              <a:rPr lang="en-US" sz="2400" dirty="0" smtClean="0"/>
              <a:t>Kaczmarz (</a:t>
            </a:r>
            <a:r>
              <a:rPr lang="en-US" sz="2400" dirty="0"/>
              <a:t>RK) algorithm</a:t>
            </a:r>
          </a:p>
          <a:p>
            <a:pPr lvl="1"/>
            <a:r>
              <a:rPr lang="en-US" dirty="0"/>
              <a:t>Exponential convergence in the mean-</a:t>
            </a:r>
            <a:r>
              <a:rPr lang="en-US" dirty="0" smtClean="0"/>
              <a:t>square</a:t>
            </a:r>
          </a:p>
          <a:p>
            <a:pPr lvl="2"/>
            <a:r>
              <a:rPr lang="en-US" dirty="0" smtClean="0"/>
              <a:t>Same rate regardless of noise </a:t>
            </a:r>
          </a:p>
          <a:p>
            <a:pPr lvl="1"/>
            <a:r>
              <a:rPr lang="en-US" dirty="0" smtClean="0"/>
              <a:t>Distributed asynchronous smoothing</a:t>
            </a:r>
          </a:p>
          <a:p>
            <a:pPr lvl="1"/>
            <a:endParaRPr lang="en-US" sz="2000" dirty="0"/>
          </a:p>
          <a:p>
            <a:pPr marL="344488" lvl="1" indent="0">
              <a:buNone/>
            </a:pPr>
            <a:endParaRPr lang="en-US" sz="2000" dirty="0"/>
          </a:p>
          <a:p>
            <a:r>
              <a:rPr lang="en-US" sz="2400" dirty="0" smtClean="0"/>
              <a:t>Experiments</a:t>
            </a:r>
            <a:endParaRPr lang="en-US" sz="2400" dirty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Linear systems:</a:t>
            </a:r>
            <a:r>
              <a:rPr lang="en-US" dirty="0" smtClean="0"/>
              <a:t> Gains for sparse systems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Sensor networks:</a:t>
            </a:r>
            <a:r>
              <a:rPr lang="en-US" dirty="0" smtClean="0"/>
              <a:t> Faster </a:t>
            </a:r>
            <a:r>
              <a:rPr lang="en-US" dirty="0"/>
              <a:t>convergence and energy savings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5257800"/>
            <a:ext cx="2819400" cy="646331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Efficient sparse </a:t>
            </a:r>
          </a:p>
          <a:p>
            <a:pPr algn="ctr"/>
            <a:r>
              <a:rPr lang="en-US" b="1" dirty="0" smtClean="0"/>
              <a:t>linear system solver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172200"/>
            <a:ext cx="6858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16 / 17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295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1875"/>
            <a:ext cx="8610600" cy="5140325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Distributed implementation of REK</a:t>
            </a:r>
          </a:p>
          <a:p>
            <a:pPr lvl="1"/>
            <a:r>
              <a:rPr lang="en-US" dirty="0" smtClean="0"/>
              <a:t>Range projection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atrix pre-conditioning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ermination criteria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Stochastic approximation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onvergence to the </a:t>
            </a:r>
            <a:r>
              <a:rPr lang="en-US" dirty="0" smtClean="0">
                <a:solidFill>
                  <a:schemeClr val="tx2"/>
                </a:solidFill>
              </a:rPr>
              <a:t>true values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slower</a:t>
            </a:r>
            <a:r>
              <a:rPr lang="en-US" dirty="0" smtClean="0"/>
              <a:t> (gradient method)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mproved convergence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marL="344488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172200"/>
            <a:ext cx="6858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17 / 17</a:t>
            </a:r>
            <a:endParaRPr 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5334000"/>
            <a:ext cx="3886200" cy="369332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Numerical analysis is not dead!</a:t>
            </a:r>
          </a:p>
        </p:txBody>
      </p:sp>
    </p:spTree>
    <p:extLst>
      <p:ext uri="{BB962C8B-B14F-4D97-AF65-F5344CB8AC3E}">
        <p14:creationId xmlns:p14="http://schemas.microsoft.com/office/powerpoint/2010/main" val="53370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572000"/>
          </a:xfrm>
        </p:spPr>
        <p:txBody>
          <a:bodyPr/>
          <a:lstStyle/>
          <a:p>
            <a:pPr marL="0" indent="0">
              <a:buNone/>
            </a:pPr>
            <a:endParaRPr lang="en-US" sz="1600" b="0" dirty="0"/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N. Freris and A. </a:t>
            </a:r>
            <a:r>
              <a:rPr lang="en-US" sz="1600" b="0" dirty="0" err="1" smtClean="0"/>
              <a:t>Zouzias</a:t>
            </a:r>
            <a:r>
              <a:rPr lang="en-US" sz="1600" b="0" dirty="0" smtClean="0"/>
              <a:t>, “</a:t>
            </a:r>
            <a:r>
              <a:rPr lang="en-US" sz="1600" dirty="0" smtClean="0"/>
              <a:t>Fast </a:t>
            </a:r>
            <a:r>
              <a:rPr lang="en-US" sz="1600" dirty="0"/>
              <a:t>distributed smoothing of relative measurements,"</a:t>
            </a:r>
            <a:r>
              <a:rPr lang="en-US" sz="1600" b="0" dirty="0"/>
              <a:t> 51</a:t>
            </a:r>
            <a:r>
              <a:rPr lang="en-US" sz="1600" b="0" baseline="30000" dirty="0"/>
              <a:t>st</a:t>
            </a:r>
            <a:r>
              <a:rPr lang="en-US" sz="1600" b="0" dirty="0"/>
              <a:t> </a:t>
            </a:r>
            <a:r>
              <a:rPr lang="en-US" sz="1600" b="0" dirty="0" smtClean="0"/>
              <a:t>IEEE </a:t>
            </a:r>
            <a:r>
              <a:rPr lang="en-US" sz="1600" b="0" dirty="0"/>
              <a:t>Conference </a:t>
            </a:r>
            <a:r>
              <a:rPr lang="en-US" sz="1600" b="0" dirty="0" smtClean="0"/>
              <a:t>on Decision </a:t>
            </a:r>
            <a:r>
              <a:rPr lang="en-US" sz="1600" b="0" dirty="0"/>
              <a:t>and Control (CDC)</a:t>
            </a:r>
            <a:r>
              <a:rPr lang="en-US" sz="1600" b="0" dirty="0" smtClean="0"/>
              <a:t>, pp</a:t>
            </a:r>
            <a:r>
              <a:rPr lang="en-US" sz="1600" b="0" dirty="0"/>
              <a:t>.</a:t>
            </a:r>
            <a:r>
              <a:rPr lang="en-US" sz="1600" b="0" dirty="0" smtClean="0"/>
              <a:t>1411-1416</a:t>
            </a:r>
            <a:r>
              <a:rPr lang="en-US" sz="1600" b="0" dirty="0"/>
              <a:t>, 10-13 Dec. </a:t>
            </a:r>
            <a:r>
              <a:rPr lang="en-US" sz="1600" b="0" dirty="0" smtClean="0"/>
              <a:t>2012.</a:t>
            </a:r>
          </a:p>
          <a:p>
            <a:pPr marL="342900" indent="-342900">
              <a:buFont typeface="+mj-lt"/>
              <a:buAutoNum type="arabicPeriod"/>
            </a:pPr>
            <a:endParaRPr lang="en-US" sz="1600" b="0" dirty="0"/>
          </a:p>
          <a:p>
            <a:pPr marL="342900" indent="-342900">
              <a:buFont typeface="+mj-lt"/>
              <a:buAutoNum type="arabicPeriod"/>
            </a:pPr>
            <a:r>
              <a:rPr lang="en-US" sz="1600" b="0" dirty="0" err="1" smtClean="0"/>
              <a:t>Anastasios</a:t>
            </a:r>
            <a:r>
              <a:rPr lang="en-US" sz="1600" b="0" dirty="0" smtClean="0"/>
              <a:t> </a:t>
            </a:r>
            <a:r>
              <a:rPr lang="en-US" sz="1600" b="0" dirty="0" err="1"/>
              <a:t>Zouzias</a:t>
            </a:r>
            <a:r>
              <a:rPr lang="en-US" sz="1600" b="0" dirty="0"/>
              <a:t> and </a:t>
            </a:r>
            <a:r>
              <a:rPr lang="en-US" sz="1600" b="0" dirty="0" err="1"/>
              <a:t>Nikolaos</a:t>
            </a:r>
            <a:r>
              <a:rPr lang="en-US" sz="1600" b="0" dirty="0"/>
              <a:t> </a:t>
            </a:r>
            <a:r>
              <a:rPr lang="en-US" sz="1600" b="0" dirty="0" err="1"/>
              <a:t>Freris</a:t>
            </a:r>
            <a:r>
              <a:rPr lang="en-US" sz="1600" b="0" dirty="0"/>
              <a:t>, “Randomized Extended </a:t>
            </a:r>
            <a:r>
              <a:rPr lang="en-US" sz="1600" b="0" dirty="0" err="1"/>
              <a:t>Kaczmarz</a:t>
            </a:r>
            <a:r>
              <a:rPr lang="en-US" sz="1600" b="0" dirty="0"/>
              <a:t> for Solving Least Squares.” </a:t>
            </a:r>
            <a:r>
              <a:rPr lang="en-US" sz="1600" b="0" dirty="0" smtClean="0"/>
              <a:t>SIAM </a:t>
            </a:r>
            <a:r>
              <a:rPr lang="en-US" sz="1600" b="0" dirty="0"/>
              <a:t>Journal on Matrix Analysis and Applications, 34(2), 773-793, 2013.</a:t>
            </a:r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T</a:t>
            </a:r>
            <a:r>
              <a:rPr lang="en-US" sz="1600" b="0" dirty="0"/>
              <a:t>. </a:t>
            </a:r>
            <a:r>
              <a:rPr lang="en-US" sz="1600" b="0" dirty="0" err="1"/>
              <a:t>Strohmer</a:t>
            </a:r>
            <a:r>
              <a:rPr lang="en-US" sz="1600" b="0" dirty="0"/>
              <a:t> and R. </a:t>
            </a:r>
            <a:r>
              <a:rPr lang="en-US" sz="1600" b="0" dirty="0" err="1"/>
              <a:t>Vershynin</a:t>
            </a:r>
            <a:r>
              <a:rPr lang="en-US" sz="1600" b="0" dirty="0"/>
              <a:t>, “</a:t>
            </a:r>
            <a:r>
              <a:rPr lang="en-US" sz="1600" dirty="0"/>
              <a:t>A Randomized Kaczmarz Algorithm with Exponential Convergence</a:t>
            </a:r>
            <a:r>
              <a:rPr lang="en-US" sz="1600" b="0" dirty="0"/>
              <a:t>,” Journal of Fourier Analysis and Applications, vol. 15, no. 1, pp. 262–278, 2009</a:t>
            </a:r>
            <a:r>
              <a:rPr lang="en-US" sz="1600" b="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600" b="0" dirty="0"/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D</a:t>
            </a:r>
            <a:r>
              <a:rPr lang="en-US" sz="1600" b="0" dirty="0"/>
              <a:t>. </a:t>
            </a:r>
            <a:r>
              <a:rPr lang="en-US" sz="1600" b="0" dirty="0" err="1"/>
              <a:t>Needell</a:t>
            </a:r>
            <a:r>
              <a:rPr lang="en-US" sz="1600" b="0" dirty="0"/>
              <a:t>. </a:t>
            </a:r>
            <a:r>
              <a:rPr lang="en-US" sz="1600" dirty="0" smtClean="0"/>
              <a:t>“Randomized </a:t>
            </a:r>
            <a:r>
              <a:rPr lang="en-US" sz="1600" dirty="0"/>
              <a:t>Kaczmarz Solver for Noisy Linear Systems</a:t>
            </a:r>
            <a:r>
              <a:rPr lang="en-US" sz="1600" dirty="0" smtClean="0"/>
              <a:t>.”</a:t>
            </a:r>
            <a:r>
              <a:rPr lang="en-US" sz="1600" b="0" dirty="0" smtClean="0"/>
              <a:t> </a:t>
            </a:r>
            <a:r>
              <a:rPr lang="en-US" sz="1600" b="0" dirty="0"/>
              <a:t>Bit Numerical </a:t>
            </a:r>
            <a:r>
              <a:rPr lang="en-US" sz="1600" b="0" dirty="0" smtClean="0"/>
              <a:t>Mathematics</a:t>
            </a:r>
            <a:r>
              <a:rPr lang="en-US" sz="1600" b="0" dirty="0"/>
              <a:t>, 50(2):395–403, 2010.</a:t>
            </a:r>
            <a:br>
              <a:rPr lang="en-US" sz="1600" b="0" dirty="0"/>
            </a:br>
            <a:endParaRPr lang="en-US" sz="1600" b="0" dirty="0"/>
          </a:p>
          <a:p>
            <a:pPr marL="342900" indent="-342900">
              <a:buFont typeface="+mj-lt"/>
              <a:buAutoNum type="arabicPeriod"/>
            </a:pPr>
            <a:endParaRPr lang="en-US" sz="1600" b="0" dirty="0"/>
          </a:p>
          <a:p>
            <a:pPr marL="0" indent="0">
              <a:buNone/>
            </a:pPr>
            <a:endParaRPr lang="en-US" sz="1600" b="0" dirty="0" smtClean="0"/>
          </a:p>
          <a:p>
            <a:pPr marL="342900" indent="-342900">
              <a:buFont typeface="+mj-lt"/>
              <a:buAutoNum type="arabicPeriod"/>
            </a:pPr>
            <a:endParaRPr lang="en-US" sz="1600" b="0" dirty="0"/>
          </a:p>
          <a:p>
            <a:pPr marL="342900" indent="-342900">
              <a:buFont typeface="+mj-lt"/>
              <a:buAutoNum type="arabicPeriod"/>
            </a:pPr>
            <a:endParaRPr lang="en-US" sz="1600" b="0" dirty="0" smtClean="0"/>
          </a:p>
          <a:p>
            <a:pPr marL="342900" indent="-342900">
              <a:buFont typeface="+mj-lt"/>
              <a:buAutoNum type="arabicPeriod"/>
            </a:pPr>
            <a:endParaRPr lang="en-US" sz="1600" b="0" dirty="0"/>
          </a:p>
          <a:p>
            <a:pPr marL="0" indent="0">
              <a:buNone/>
            </a:pPr>
            <a:endParaRPr lang="en-US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180844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effectLst/>
              </a:rPr>
              <a:t>Outline</a:t>
            </a:r>
            <a:endParaRPr lang="en-US" sz="3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140325"/>
          </a:xfrm>
        </p:spPr>
        <p:txBody>
          <a:bodyPr/>
          <a:lstStyle/>
          <a:p>
            <a:r>
              <a:rPr lang="en-US" sz="2400" dirty="0" smtClean="0"/>
              <a:t>Randomized Kaczmarz algorithm for linear systems</a:t>
            </a:r>
          </a:p>
          <a:p>
            <a:pPr lvl="1"/>
            <a:r>
              <a:rPr lang="en-US" dirty="0" smtClean="0"/>
              <a:t>Consistent (noiseless)</a:t>
            </a:r>
          </a:p>
          <a:p>
            <a:pPr lvl="1"/>
            <a:r>
              <a:rPr lang="en-US" dirty="0" smtClean="0"/>
              <a:t>Inconsistent (noisy)</a:t>
            </a:r>
          </a:p>
          <a:p>
            <a:pPr lvl="2"/>
            <a:r>
              <a:rPr lang="en-US" dirty="0" smtClean="0"/>
              <a:t>Optimal de-noising</a:t>
            </a:r>
          </a:p>
          <a:p>
            <a:pPr lvl="1"/>
            <a:r>
              <a:rPr lang="en-US" dirty="0" smtClean="0"/>
              <a:t>Convergence analysis and simulations</a:t>
            </a:r>
          </a:p>
          <a:p>
            <a:pPr marL="344488" lvl="1" indent="0">
              <a:buNone/>
            </a:pPr>
            <a:endParaRPr lang="en-US" dirty="0"/>
          </a:p>
          <a:p>
            <a:r>
              <a:rPr lang="en-US" sz="2400" dirty="0" smtClean="0"/>
              <a:t>Application in sensor networks</a:t>
            </a:r>
          </a:p>
          <a:p>
            <a:pPr lvl="1"/>
            <a:r>
              <a:rPr lang="en-US" dirty="0" smtClean="0"/>
              <a:t>Distributed consensus algorithm for synchronization</a:t>
            </a:r>
          </a:p>
          <a:p>
            <a:pPr lvl="2"/>
            <a:r>
              <a:rPr lang="en-US" dirty="0" smtClean="0"/>
              <a:t>Faster convergence and energy savings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5105400"/>
            <a:ext cx="4191000" cy="646331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-   Faster for sparse systems</a:t>
            </a:r>
          </a:p>
          <a:p>
            <a:pPr algn="ctr"/>
            <a:r>
              <a:rPr lang="en-US" b="1" dirty="0" smtClean="0"/>
              <a:t>-  Consensus design method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172200"/>
            <a:ext cx="685800" cy="304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 1</a:t>
            </a:r>
            <a:r>
              <a:rPr lang="en-US" dirty="0" smtClean="0">
                <a:effectLst/>
              </a:rPr>
              <a:t> / 17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019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381000" y="838200"/>
            <a:ext cx="8382000" cy="5140325"/>
          </a:xfrm>
        </p:spPr>
        <p:txBody>
          <a:bodyPr/>
          <a:lstStyle/>
          <a:p>
            <a:pPr algn="ctr">
              <a:buNone/>
            </a:pPr>
            <a:endParaRPr lang="en-US" sz="4800" i="1" dirty="0" smtClean="0"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800" i="1" dirty="0" smtClean="0"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6600" i="1" dirty="0" smtClean="0">
                <a:solidFill>
                  <a:schemeClr val="accent6"/>
                </a:solidFill>
                <a:effectLst/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6600" i="1" dirty="0"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2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effectLst/>
              </a:rPr>
              <a:t>Applications	</a:t>
            </a:r>
            <a:endParaRPr lang="en-US" sz="3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800600"/>
          </a:xfrm>
        </p:spPr>
        <p:txBody>
          <a:bodyPr/>
          <a:lstStyle/>
          <a:p>
            <a:r>
              <a:rPr lang="en-US" sz="2400" dirty="0" smtClean="0"/>
              <a:t>Computer science</a:t>
            </a:r>
            <a:endParaRPr lang="en-US" dirty="0" smtClean="0"/>
          </a:p>
          <a:p>
            <a:pPr lvl="1"/>
            <a:r>
              <a:rPr lang="en-US" dirty="0" smtClean="0"/>
              <a:t>Parallel and distributed algorithms</a:t>
            </a:r>
          </a:p>
          <a:p>
            <a:pPr lvl="1"/>
            <a:r>
              <a:rPr lang="en-US" dirty="0" smtClean="0"/>
              <a:t>Random projections</a:t>
            </a:r>
          </a:p>
          <a:p>
            <a:r>
              <a:rPr lang="en-US" dirty="0"/>
              <a:t>Sensor </a:t>
            </a:r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Optimization &amp; Control</a:t>
            </a:r>
          </a:p>
          <a:p>
            <a:pPr lvl="1"/>
            <a:r>
              <a:rPr lang="en-US" dirty="0" smtClean="0"/>
              <a:t>Distributed estimation</a:t>
            </a:r>
          </a:p>
          <a:p>
            <a:pPr lvl="1"/>
            <a:r>
              <a:rPr lang="en-US" dirty="0" smtClean="0"/>
              <a:t>Consensus</a:t>
            </a:r>
          </a:p>
          <a:p>
            <a:r>
              <a:rPr lang="en-US" dirty="0" smtClean="0"/>
              <a:t>Signal processing</a:t>
            </a:r>
          </a:p>
          <a:p>
            <a:pPr lvl="1"/>
            <a:r>
              <a:rPr lang="en-US" dirty="0" smtClean="0"/>
              <a:t>Sampling</a:t>
            </a:r>
          </a:p>
          <a:p>
            <a:pPr lvl="1"/>
            <a:r>
              <a:rPr lang="en-US" dirty="0" smtClean="0"/>
              <a:t>Compressed Sensing</a:t>
            </a:r>
          </a:p>
          <a:p>
            <a:pPr lvl="1"/>
            <a:r>
              <a:rPr lang="en-US" dirty="0" smtClean="0"/>
              <a:t>Linear Inverse problems</a:t>
            </a:r>
          </a:p>
          <a:p>
            <a:pPr lvl="2"/>
            <a:r>
              <a:rPr lang="en-US" dirty="0" smtClean="0"/>
              <a:t>Imaging </a:t>
            </a:r>
            <a:r>
              <a:rPr lang="en-US" dirty="0"/>
              <a:t>(ART)</a:t>
            </a:r>
          </a:p>
          <a:p>
            <a:pPr lvl="2"/>
            <a:r>
              <a:rPr lang="en-US" dirty="0" smtClean="0"/>
              <a:t>Tomography</a:t>
            </a:r>
          </a:p>
          <a:p>
            <a:pPr lvl="2"/>
            <a:r>
              <a:rPr lang="en-US" dirty="0" smtClean="0"/>
              <a:t>Acoustics</a:t>
            </a:r>
          </a:p>
          <a:p>
            <a:pPr lvl="2"/>
            <a:r>
              <a:rPr lang="en-US" dirty="0" smtClean="0"/>
              <a:t>and more..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172200"/>
            <a:ext cx="685800" cy="304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2 / 17</a:t>
            </a:r>
            <a:endParaRPr lang="en-US" dirty="0"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05400" y="926394"/>
            <a:ext cx="3352800" cy="2611816"/>
            <a:chOff x="5105400" y="926394"/>
            <a:chExt cx="3352800" cy="26118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5400" y="926394"/>
              <a:ext cx="3352800" cy="227400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375801" y="3276600"/>
              <a:ext cx="26353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002060"/>
                  </a:solidFill>
                </a:rPr>
                <a:t>Convergence lab (CSL, Univ. Illinois)</a:t>
              </a:r>
              <a:endParaRPr lang="en-US" sz="11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43400" y="3733800"/>
            <a:ext cx="4419600" cy="2242810"/>
            <a:chOff x="4343400" y="3733800"/>
            <a:chExt cx="4419600" cy="2242810"/>
          </a:xfrm>
        </p:grpSpPr>
        <p:pic>
          <p:nvPicPr>
            <p:cNvPr id="5" name="Picture 4" descr="sensor_placement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3733800"/>
              <a:ext cx="4419600" cy="192743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104778" y="5715000"/>
              <a:ext cx="143902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 dirty="0" err="1" smtClean="0">
                  <a:solidFill>
                    <a:srgbClr val="002060"/>
                  </a:solidFill>
                </a:rPr>
                <a:t>SmartSense</a:t>
              </a:r>
              <a:r>
                <a:rPr lang="en-US" sz="1100" b="1" dirty="0" smtClean="0">
                  <a:solidFill>
                    <a:srgbClr val="002060"/>
                  </a:solidFill>
                </a:rPr>
                <a:t>, EPFL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851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3190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 smtClean="0">
                <a:effectLst/>
              </a:rPr>
              <a:t>Kaczmarz</a:t>
            </a:r>
            <a:r>
              <a:rPr lang="en-US" sz="3800" dirty="0" smtClean="0">
                <a:effectLst/>
              </a:rPr>
              <a:t> algorithm</a:t>
            </a:r>
            <a:endParaRPr lang="en-US" sz="3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673725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dirty="0" smtClean="0"/>
              <a:t>Iterative algorithm for solving</a:t>
            </a:r>
          </a:p>
          <a:p>
            <a:pPr lvl="1"/>
            <a:r>
              <a:rPr lang="en-US" sz="1600" dirty="0"/>
              <a:t>also known as ART in image reconstruction / </a:t>
            </a:r>
            <a:r>
              <a:rPr lang="en-US" sz="1600" dirty="0" smtClean="0"/>
              <a:t>tomography</a:t>
            </a:r>
            <a:endParaRPr lang="en-US" sz="1600" dirty="0"/>
          </a:p>
          <a:p>
            <a:pPr marL="344488" lvl="1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marL="344488" lvl="1" indent="0">
              <a:buNone/>
            </a:pPr>
            <a:endParaRPr lang="en-US" sz="1400" dirty="0" smtClean="0"/>
          </a:p>
          <a:p>
            <a:r>
              <a:rPr lang="en-US" sz="1600" b="0" dirty="0" smtClean="0"/>
              <a:t> </a:t>
            </a:r>
            <a:r>
              <a:rPr lang="en-US" sz="1600" b="0" dirty="0" err="1" smtClean="0"/>
              <a:t>Convergece</a:t>
            </a:r>
            <a:r>
              <a:rPr lang="en-US" sz="1600" b="0" dirty="0" smtClean="0"/>
              <a:t>: alternating projections</a:t>
            </a:r>
          </a:p>
          <a:p>
            <a:pPr marL="0" lvl="1" indent="0">
              <a:buClr>
                <a:schemeClr val="tx2"/>
              </a:buClr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0" lvl="1" indent="0">
              <a:buClr>
                <a:schemeClr val="tx2"/>
              </a:buClr>
              <a:buNone/>
            </a:pPr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</a:rPr>
              <a:t>	       performance </a:t>
            </a:r>
            <a:r>
              <a:rPr lang="en-US" sz="1600" b="1" dirty="0">
                <a:solidFill>
                  <a:srgbClr val="FF0000"/>
                </a:solidFill>
              </a:rPr>
              <a:t>depends on row order</a:t>
            </a:r>
          </a:p>
          <a:p>
            <a:endParaRPr lang="en-US" b="0" dirty="0" smtClean="0"/>
          </a:p>
          <a:p>
            <a:pPr lvl="1"/>
            <a:endParaRPr lang="en-US" sz="1400" dirty="0" smtClean="0"/>
          </a:p>
          <a:p>
            <a:pPr lvl="1"/>
            <a:endParaRPr lang="en-US" sz="6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524000" y="3429000"/>
            <a:ext cx="3886200" cy="609600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3581400"/>
            <a:ext cx="19207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Projection to the solution </a:t>
            </a:r>
          </a:p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space of selected row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6629400" y="3150513"/>
            <a:ext cx="1828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Round-Robin </a:t>
            </a:r>
          </a:p>
          <a:p>
            <a:pPr algn="ctr"/>
            <a:r>
              <a:rPr lang="en-US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row selection</a:t>
            </a:r>
            <a:endParaRPr lang="en-US" sz="11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172200"/>
            <a:ext cx="685800" cy="304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3 / 17</a:t>
            </a:r>
            <a:endParaRPr lang="en-US" dirty="0">
              <a:effectLst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1" y="1921802"/>
            <a:ext cx="1447800" cy="287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74" y="990600"/>
            <a:ext cx="1206126" cy="29876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791200" y="3352800"/>
            <a:ext cx="9144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91200" y="38100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10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animBg="1"/>
      <p:bldP spid="6" grpId="0" uiExpand="1"/>
      <p:bldP spid="8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9144000" cy="3257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effectLst/>
              </a:rPr>
              <a:t>Randomized Kaczmarz</a:t>
            </a:r>
            <a:endParaRPr lang="en-US" sz="3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673725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dirty="0" smtClean="0"/>
              <a:t>Iterative algorithm for solving 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600" dirty="0" smtClean="0"/>
          </a:p>
          <a:p>
            <a:r>
              <a:rPr lang="en-US" sz="2000" dirty="0" smtClean="0"/>
              <a:t>Exponential convergence in </a:t>
            </a:r>
            <a:r>
              <a:rPr lang="en-US" sz="2000" dirty="0" err="1" smtClean="0"/>
              <a:t>m.s.</a:t>
            </a:r>
            <a:r>
              <a:rPr lang="en-US" sz="2000" dirty="0" smtClean="0"/>
              <a:t> (SV’09, FZ’12)</a:t>
            </a:r>
          </a:p>
          <a:p>
            <a:pPr lvl="1"/>
            <a:endParaRPr lang="en-US" sz="400" dirty="0" smtClean="0"/>
          </a:p>
          <a:p>
            <a:pPr lvl="1"/>
            <a:r>
              <a:rPr lang="en-US" sz="1600" dirty="0" smtClean="0"/>
              <a:t>Rate of convergence: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524000" y="3429000"/>
            <a:ext cx="3886200" cy="685800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3581400"/>
            <a:ext cx="19207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Projection to the solution </a:t>
            </a:r>
          </a:p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space of selected row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7470145" y="3150513"/>
            <a:ext cx="16738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Randomized selection</a:t>
            </a:r>
          </a:p>
          <a:p>
            <a:pPr algn="ctr"/>
            <a:r>
              <a:rPr lang="en-US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 row</a:t>
            </a:r>
            <a:endParaRPr lang="en-US" sz="11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86400"/>
            <a:ext cx="103990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181600"/>
            <a:ext cx="5638800" cy="817791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172200"/>
            <a:ext cx="685800" cy="304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 4</a:t>
            </a:r>
            <a:r>
              <a:rPr lang="en-US" dirty="0" smtClean="0">
                <a:effectLst/>
              </a:rPr>
              <a:t> / 17</a:t>
            </a:r>
            <a:endParaRPr lang="en-US" dirty="0"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905000"/>
            <a:ext cx="1447800" cy="28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181600"/>
            <a:ext cx="1577227" cy="71619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74" y="990600"/>
            <a:ext cx="1206126" cy="2987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0" y="6248400"/>
            <a:ext cx="3821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b="1" dirty="0">
                <a:solidFill>
                  <a:srgbClr val="FF0000"/>
                </a:solidFill>
              </a:rPr>
              <a:t>performance depends on </a:t>
            </a:r>
            <a:r>
              <a:rPr lang="en-US" sz="1600" b="1" dirty="0" smtClean="0">
                <a:solidFill>
                  <a:srgbClr val="FF0000"/>
                </a:solidFill>
              </a:rPr>
              <a:t>row scaling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2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636587"/>
          </a:xfrm>
        </p:spPr>
        <p:txBody>
          <a:bodyPr/>
          <a:lstStyle/>
          <a:p>
            <a:r>
              <a:rPr lang="en-US" dirty="0" smtClean="0"/>
              <a:t>Noisy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Noisy measurements: </a:t>
            </a:r>
          </a:p>
          <a:p>
            <a:r>
              <a:rPr lang="en-US" dirty="0" smtClean="0"/>
              <a:t>Oscillatory behavior</a:t>
            </a:r>
          </a:p>
          <a:p>
            <a:pPr lvl="1"/>
            <a:r>
              <a:rPr lang="en-US" dirty="0" smtClean="0"/>
              <a:t>Asymptotically constrained in a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ball</a:t>
            </a:r>
            <a:r>
              <a:rPr lang="en-US" dirty="0" smtClean="0"/>
              <a:t> (N’10, FZ’12)</a:t>
            </a:r>
          </a:p>
          <a:p>
            <a:pPr lvl="1"/>
            <a:endParaRPr lang="en-US" dirty="0"/>
          </a:p>
          <a:p>
            <a:pPr marL="344488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sz="2000" dirty="0"/>
              <a:t>Under-relaxation  (RKU)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Convergence to a point in the ball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lower</a:t>
            </a:r>
          </a:p>
          <a:p>
            <a:pPr lvl="2"/>
            <a:endParaRPr lang="en-US" dirty="0"/>
          </a:p>
          <a:p>
            <a:r>
              <a:rPr lang="en-US" dirty="0" smtClean="0"/>
              <a:t>Least-squares: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Bad idea </a:t>
            </a:r>
            <a:r>
              <a:rPr lang="en-US" dirty="0" smtClean="0"/>
              <a:t>(squaring the condition number)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4400"/>
            <a:ext cx="16097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81200"/>
            <a:ext cx="5715000" cy="78907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4276725" cy="70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60442"/>
            <a:ext cx="2852738" cy="27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4838082"/>
            <a:ext cx="1993900" cy="343518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172200"/>
            <a:ext cx="685800" cy="304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 5</a:t>
            </a:r>
            <a:r>
              <a:rPr lang="en-US" dirty="0" smtClean="0">
                <a:effectLst/>
              </a:rPr>
              <a:t> / 17</a:t>
            </a:r>
            <a:endParaRPr lang="en-US" dirty="0">
              <a:effectLst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9400" y="2057400"/>
            <a:ext cx="762000" cy="685800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5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9460"/>
            <a:ext cx="9144000" cy="3312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636587"/>
          </a:xfrm>
        </p:spPr>
        <p:txBody>
          <a:bodyPr/>
          <a:lstStyle/>
          <a:p>
            <a:r>
              <a:rPr lang="en-US" dirty="0" smtClean="0"/>
              <a:t>Optimal de-noising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140325"/>
          </a:xfrm>
        </p:spPr>
        <p:txBody>
          <a:bodyPr/>
          <a:lstStyle/>
          <a:p>
            <a:r>
              <a:rPr lang="en-US" dirty="0" smtClean="0"/>
              <a:t>LS for inconsistent system: </a:t>
            </a:r>
          </a:p>
          <a:p>
            <a:pPr lvl="1"/>
            <a:r>
              <a:rPr lang="en-US" dirty="0" smtClean="0"/>
              <a:t>Solution: </a:t>
            </a:r>
            <a:r>
              <a:rPr lang="en-US" dirty="0"/>
              <a:t>p</a:t>
            </a:r>
            <a:r>
              <a:rPr lang="en-US" dirty="0" smtClean="0"/>
              <a:t>rojection to the range space of A</a:t>
            </a:r>
          </a:p>
          <a:p>
            <a:pPr marL="344488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44488" lvl="1" indent="0">
              <a:buNone/>
            </a:pPr>
            <a:endParaRPr lang="en-US" sz="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776824"/>
            <a:ext cx="1600200" cy="442376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80972"/>
            <a:ext cx="2000543" cy="4240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562600" y="3657600"/>
            <a:ext cx="29433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Projection to the orthogonal complement </a:t>
            </a:r>
          </a:p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of the selected column</a:t>
            </a:r>
            <a:endParaRPr lang="en-US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1524000" y="3581400"/>
            <a:ext cx="3810000" cy="609600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9" y="5257801"/>
            <a:ext cx="5213293" cy="685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391400" y="3220863"/>
            <a:ext cx="16738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Randomized selection</a:t>
            </a:r>
          </a:p>
          <a:p>
            <a:pPr algn="ctr"/>
            <a:r>
              <a:rPr lang="en-US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 column</a:t>
            </a:r>
            <a:endParaRPr lang="en-US" sz="11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172200"/>
            <a:ext cx="685800" cy="304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 6</a:t>
            </a:r>
            <a:r>
              <a:rPr lang="en-US" dirty="0" smtClean="0">
                <a:effectLst/>
              </a:rPr>
              <a:t> / 17</a:t>
            </a:r>
            <a:endParaRPr lang="en-US" dirty="0"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01663"/>
            <a:ext cx="1447800" cy="28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0" y="5334000"/>
            <a:ext cx="2853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rgbClr val="008000"/>
                </a:solidFill>
              </a:rPr>
              <a:t>same rate</a:t>
            </a:r>
            <a:r>
              <a:rPr lang="en-US" dirty="0"/>
              <a:t> of convergence </a:t>
            </a:r>
          </a:p>
        </p:txBody>
      </p:sp>
    </p:spTree>
    <p:extLst>
      <p:ext uri="{BB962C8B-B14F-4D97-AF65-F5344CB8AC3E}">
        <p14:creationId xmlns:p14="http://schemas.microsoft.com/office/powerpoint/2010/main" val="240454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  <p:bldP spid="17" grpId="0" animBg="1"/>
      <p:bldP spid="1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636587"/>
          </a:xfrm>
        </p:spPr>
        <p:txBody>
          <a:bodyPr/>
          <a:lstStyle/>
          <a:p>
            <a:r>
              <a:rPr lang="en-US" dirty="0" smtClean="0"/>
              <a:t>Putting the pieces together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7315200" cy="46772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74272" y="2845713"/>
            <a:ext cx="25200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Randomized orthogonal projection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52600" y="2819400"/>
            <a:ext cx="3733800" cy="457200"/>
          </a:xfrm>
          <a:prstGeom prst="roundRect">
            <a:avLst/>
          </a:prstGeom>
          <a:solidFill>
            <a:schemeClr val="accent2">
              <a:alpha val="3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752600" y="3276600"/>
            <a:ext cx="3733800" cy="457200"/>
          </a:xfrm>
          <a:prstGeom prst="roundRect">
            <a:avLst/>
          </a:prstGeom>
          <a:solidFill>
            <a:srgbClr val="0000FF">
              <a:alpha val="35000"/>
            </a:srgbClr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43600" y="3276600"/>
            <a:ext cx="17210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00FF"/>
                </a:solidFill>
              </a:rPr>
              <a:t>Randomized Kaczmarz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5140325"/>
          </a:xfrm>
        </p:spPr>
        <p:txBody>
          <a:bodyPr/>
          <a:lstStyle/>
          <a:p>
            <a:r>
              <a:rPr lang="en-US" dirty="0" smtClean="0"/>
              <a:t>RK and de-noising: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44488" lvl="1" indent="0">
              <a:buNone/>
            </a:pPr>
            <a:endParaRPr lang="en-US" sz="600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172200"/>
            <a:ext cx="685800" cy="304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7 / 17</a:t>
            </a:r>
            <a:endParaRPr lang="en-US" dirty="0"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1267800"/>
            <a:ext cx="10668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29400" y="4343400"/>
            <a:ext cx="14911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6600"/>
                </a:solidFill>
              </a:rPr>
              <a:t>Termination criteria</a:t>
            </a:r>
            <a:endParaRPr lang="en-US" sz="1100" dirty="0">
              <a:solidFill>
                <a:srgbClr val="FF66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57400" y="4114800"/>
            <a:ext cx="4419600" cy="685800"/>
          </a:xfrm>
          <a:prstGeom prst="roundRect">
            <a:avLst/>
          </a:prstGeom>
          <a:solidFill>
            <a:srgbClr val="FF6600">
              <a:alpha val="35000"/>
            </a:srgbClr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6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9" grpId="0" animBg="1"/>
      <p:bldP spid="20" grpId="0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636587"/>
          </a:xfrm>
        </p:spPr>
        <p:txBody>
          <a:bodyPr/>
          <a:lstStyle/>
          <a:p>
            <a:r>
              <a:rPr lang="en-US" dirty="0" smtClean="0"/>
              <a:t>Analysis of REK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28600" y="3755651"/>
            <a:ext cx="7469106" cy="2035549"/>
          </a:xfrm>
          <a:prstGeom prst="rect">
            <a:avLst/>
          </a:prstGeom>
          <a:solidFill>
            <a:schemeClr val="bg1"/>
          </a:solidFill>
          <a:ln w="0" cmpd="sng">
            <a:solidFill>
              <a:schemeClr val="bg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140325"/>
          </a:xfrm>
        </p:spPr>
        <p:txBody>
          <a:bodyPr/>
          <a:lstStyle/>
          <a:p>
            <a:r>
              <a:rPr lang="en-US" dirty="0" smtClean="0"/>
              <a:t>Rate of </a:t>
            </a:r>
            <a:r>
              <a:rPr lang="en-US" dirty="0"/>
              <a:t>c</a:t>
            </a:r>
            <a:r>
              <a:rPr lang="en-US" dirty="0" smtClean="0"/>
              <a:t>onvergence (ZF’13):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lvl="1"/>
            <a:endParaRPr lang="en-US" dirty="0" smtClean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same exponent, no delay 	</a:t>
            </a:r>
          </a:p>
          <a:p>
            <a:r>
              <a:rPr lang="en-US" dirty="0"/>
              <a:t>E</a:t>
            </a:r>
            <a:r>
              <a:rPr lang="en-US" dirty="0" smtClean="0"/>
              <a:t>xpected number of arithmetic operations: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proportional to</a:t>
            </a:r>
          </a:p>
          <a:p>
            <a:pPr lvl="2"/>
            <a:r>
              <a:rPr lang="en-US" dirty="0" err="1" smtClean="0"/>
              <a:t>sparsity</a:t>
            </a:r>
            <a:endParaRPr lang="en-US" dirty="0" smtClean="0"/>
          </a:p>
          <a:p>
            <a:pPr lvl="2"/>
            <a:r>
              <a:rPr lang="en-US" dirty="0" smtClean="0"/>
              <a:t>squared condition number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44488" lvl="1" indent="0">
              <a:buNone/>
            </a:pPr>
            <a:endParaRPr lang="en-US" sz="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24191"/>
            <a:ext cx="4495801" cy="814409"/>
          </a:xfrm>
          <a:prstGeom prst="rect">
            <a:avLst/>
          </a:prstGeom>
        </p:spPr>
      </p:pic>
      <p:sp>
        <p:nvSpPr>
          <p:cNvPr id="2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172200"/>
            <a:ext cx="685800" cy="304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8 / 17</a:t>
            </a:r>
            <a:endParaRPr lang="en-US" dirty="0">
              <a:effectLst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7303486" cy="7294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38400" y="5334000"/>
            <a:ext cx="4191000" cy="646331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Designed for sparse well-conditioned systems</a:t>
            </a:r>
          </a:p>
        </p:txBody>
      </p:sp>
    </p:spTree>
    <p:extLst>
      <p:ext uri="{BB962C8B-B14F-4D97-AF65-F5344CB8AC3E}">
        <p14:creationId xmlns:p14="http://schemas.microsoft.com/office/powerpoint/2010/main" val="223355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build="p"/>
      <p:bldP spid="16" grpId="0" animBg="1"/>
    </p:bldLst>
  </p:timing>
</p:sld>
</file>

<file path=ppt/theme/theme1.xml><?xml version="1.0" encoding="utf-8"?>
<a:theme xmlns:a="http://schemas.openxmlformats.org/drawingml/2006/main" name="10203771">
  <a:themeElements>
    <a:clrScheme name="Office Them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 Them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28261</TotalTime>
  <Words>773</Words>
  <Application>Microsoft Macintosh PowerPoint</Application>
  <PresentationFormat>On-screen Show (4:3)</PresentationFormat>
  <Paragraphs>302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10203771</vt:lpstr>
      <vt:lpstr>Randomized Kaczmarz</vt:lpstr>
      <vt:lpstr>Outline</vt:lpstr>
      <vt:lpstr>Applications </vt:lpstr>
      <vt:lpstr>Kaczmarz algorithm</vt:lpstr>
      <vt:lpstr>Randomized Kaczmarz</vt:lpstr>
      <vt:lpstr>Noisy case</vt:lpstr>
      <vt:lpstr>Optimal de-noising</vt:lpstr>
      <vt:lpstr>Putting the pieces together</vt:lpstr>
      <vt:lpstr>Analysis of REK</vt:lpstr>
      <vt:lpstr>Implementation</vt:lpstr>
      <vt:lpstr>Experiments </vt:lpstr>
      <vt:lpstr>A sensor network problem</vt:lpstr>
      <vt:lpstr>Smoothing via RK</vt:lpstr>
      <vt:lpstr>An extension</vt:lpstr>
      <vt:lpstr>Convergence analysis</vt:lpstr>
      <vt:lpstr>Simulations</vt:lpstr>
      <vt:lpstr>Conclusions</vt:lpstr>
      <vt:lpstr>Ongoing work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Limits on Network Time Synchronization</dc:title>
  <dc:creator>Ted</dc:creator>
  <cp:lastModifiedBy>sysadmin</cp:lastModifiedBy>
  <cp:revision>922</cp:revision>
  <cp:lastPrinted>2013-10-10T04:37:23Z</cp:lastPrinted>
  <dcterms:created xsi:type="dcterms:W3CDTF">2006-08-16T00:00:00Z</dcterms:created>
  <dcterms:modified xsi:type="dcterms:W3CDTF">2013-11-07T16:06:30Z</dcterms:modified>
</cp:coreProperties>
</file>